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46"/>
  </p:notesMasterIdLst>
  <p:sldIdLst>
    <p:sldId id="256" r:id="rId6"/>
    <p:sldId id="258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80" r:id="rId15"/>
    <p:sldId id="281" r:id="rId16"/>
    <p:sldId id="264" r:id="rId17"/>
    <p:sldId id="265" r:id="rId18"/>
    <p:sldId id="272" r:id="rId19"/>
    <p:sldId id="273" r:id="rId20"/>
    <p:sldId id="274" r:id="rId21"/>
    <p:sldId id="275" r:id="rId22"/>
    <p:sldId id="276" r:id="rId23"/>
    <p:sldId id="289" r:id="rId24"/>
    <p:sldId id="277" r:id="rId25"/>
    <p:sldId id="278" r:id="rId26"/>
    <p:sldId id="279" r:id="rId27"/>
    <p:sldId id="282" r:id="rId28"/>
    <p:sldId id="283" r:id="rId29"/>
    <p:sldId id="298" r:id="rId30"/>
    <p:sldId id="284" r:id="rId31"/>
    <p:sldId id="285" r:id="rId32"/>
    <p:sldId id="288" r:id="rId33"/>
    <p:sldId id="287" r:id="rId34"/>
    <p:sldId id="290" r:id="rId35"/>
    <p:sldId id="286" r:id="rId36"/>
    <p:sldId id="291" r:id="rId37"/>
    <p:sldId id="292" r:id="rId38"/>
    <p:sldId id="293" r:id="rId39"/>
    <p:sldId id="294" r:id="rId40"/>
    <p:sldId id="266" r:id="rId41"/>
    <p:sldId id="267" r:id="rId42"/>
    <p:sldId id="269" r:id="rId43"/>
    <p:sldId id="270" r:id="rId44"/>
    <p:sldId id="271" r:id="rId45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0" autoAdjust="0"/>
    <p:restoredTop sz="95133" autoAdjust="0"/>
  </p:normalViewPr>
  <p:slideViewPr>
    <p:cSldViewPr snapToGrid="0">
      <p:cViewPr varScale="1">
        <p:scale>
          <a:sx n="167" d="100"/>
          <a:sy n="167" d="100"/>
        </p:scale>
        <p:origin x="9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Folie mittels Klicken verschieben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19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19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19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0188104-4A55-4174-8619-F54A96B2F32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00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264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93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68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643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1963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8923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auf die Stecker eingehen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020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Bedarfsgemäß wird die Richtung entschieden</a:t>
            </a:r>
          </a:p>
          <a:p>
            <a:r>
              <a:rPr lang="de-DE" dirty="0"/>
              <a:t>Busspur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8127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Bidirektionaler I2C-Pegelwandler:  RB-Dev.58</a:t>
            </a:r>
          </a:p>
          <a:p>
            <a:r>
              <a:rPr lang="de-DE" dirty="0"/>
              <a:t>	https://www.robotshop.com/de/de/bidirektionaler-i2c-pegelwandler.html</a:t>
            </a:r>
          </a:p>
          <a:p>
            <a:r>
              <a:rPr lang="de-DE" dirty="0"/>
              <a:t>	https://www.amazon.de/5V-3-3V-shifter-converter-Raspberry-Multiwii/dp/B01N47X4OI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NET Core 2.1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supported on Raspberry Pi 2+. </a:t>
            </a:r>
            <a:endParaRPr lang="de-DE" sz="1200" b="0" strike="noStrike" spc="-1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isn’t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supported on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Pi Zero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other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devices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that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use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an ARMv6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chip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</a:t>
            </a:r>
            <a:endParaRPr lang="de-DE" sz="1200" b="0" strike="noStrike" spc="-1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.NET Core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requires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ARMv7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or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ARMv8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chips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like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r>
              <a:rPr lang="de-DE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ARM Cortex-A53. </a:t>
            </a:r>
            <a:endParaRPr lang="de-DE" sz="1200" b="0" strike="noStrike" spc="-1" dirty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700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13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934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56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47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352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17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28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778040" y="301320"/>
            <a:ext cx="9618480" cy="1261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48640" y="301320"/>
            <a:ext cx="10797480" cy="445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52960" y="5216400"/>
            <a:ext cx="1078884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pc="-1" dirty="0"/>
              <a:t>Versionen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</a:t>
            </a:r>
            <a:r>
              <a:rPr lang="de-DE" sz="2800" spc="-1" dirty="0" err="1"/>
              <a:t>Wheezy</a:t>
            </a:r>
            <a:r>
              <a:rPr lang="de-DE" sz="2800" spc="-1" dirty="0"/>
              <a:t> – Debian 7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Jessie – Debian 8 (September 2015)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pc="-1" dirty="0"/>
              <a:t>	Stretch – Debian 9 (August 2017)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6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spc="-1" dirty="0">
                <a:hlinkClick r:id="rId2"/>
              </a:rPr>
              <a:t>https://en.wikipedia.org/wiki/Raspbian</a:t>
            </a:r>
            <a:r>
              <a:rPr lang="de-DE" sz="2600" spc="-1" dirty="0"/>
              <a:t> 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Raspbian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8814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673976-A79B-42F0-A665-4BF3D37C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47" y="1762274"/>
            <a:ext cx="3183314" cy="2232454"/>
          </a:xfrm>
          <a:prstGeom prst="rect">
            <a:avLst/>
          </a:prstGeom>
        </p:spPr>
      </p:pic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Raspberry Pi 1	   Raspberry Pi 2	    Raspberry Pi 3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		  Zero				</a:t>
            </a:r>
            <a:r>
              <a:rPr lang="de-DE" sz="3200" spc="-1" dirty="0" err="1"/>
              <a:t>Compute</a:t>
            </a:r>
            <a:r>
              <a:rPr lang="de-DE" sz="3200" spc="-1" dirty="0"/>
              <a:t> Module</a:t>
            </a: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Hardware-Varianten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B4775A-D52F-432C-A3A8-7C3B2B13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73" y="1483771"/>
            <a:ext cx="2789460" cy="27894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48F4E5-44F9-455C-BA24-6300CC9D5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2" y="1562400"/>
            <a:ext cx="2969781" cy="22174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3CC730-998C-4ECC-8ED1-EE2819680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18" y="5117221"/>
            <a:ext cx="2026315" cy="9849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B978984-A433-4041-A712-7983064F0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5" y="4835612"/>
            <a:ext cx="2779612" cy="15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3DDEC4-AB4F-4A68-B361-2F26B1C1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81" y="2511455"/>
            <a:ext cx="7285839" cy="471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VNC </a:t>
            </a:r>
            <a:r>
              <a:rPr lang="de-DE" sz="2800" b="0" strike="noStrike" spc="-1" dirty="0">
                <a:latin typeface="Arial"/>
              </a:rPr>
              <a:t>– Remotezugriff auf GUI</a:t>
            </a: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dirty="0"/>
              <a:t>Geräteinterne Kommunikation zwischen Schaltungsteilen </a:t>
            </a:r>
            <a:endParaRPr lang="de-DE" sz="2800" spc="-1" dirty="0">
              <a:latin typeface="Arial"/>
            </a:endParaRPr>
          </a:p>
          <a:p>
            <a:pPr marL="565920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>
                <a:latin typeface="Arial"/>
              </a:rPr>
              <a:t>SPI </a:t>
            </a:r>
            <a:r>
              <a:rPr lang="de-DE" sz="2800" spc="-1" dirty="0">
                <a:latin typeface="Arial"/>
              </a:rPr>
              <a:t>–</a:t>
            </a:r>
            <a:r>
              <a:rPr lang="de-DE" sz="2800" spc="-1" dirty="0"/>
              <a:t> Serial </a:t>
            </a:r>
            <a:r>
              <a:rPr lang="de-DE" sz="2800" spc="-1" dirty="0" err="1"/>
              <a:t>Peripheral</a:t>
            </a:r>
            <a:r>
              <a:rPr lang="de-DE" sz="2800" spc="-1" dirty="0"/>
              <a:t> Interface 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I2C </a:t>
            </a:r>
            <a:r>
              <a:rPr lang="de-DE" sz="2800" spc="-1" dirty="0"/>
              <a:t>– Inter-Integrated Circuit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 err="1">
                <a:latin typeface="Arial"/>
              </a:rPr>
              <a:t>Eindraht</a:t>
            </a:r>
            <a:r>
              <a:rPr lang="de-DE" sz="2800" b="1" spc="-1" dirty="0">
                <a:latin typeface="Arial"/>
              </a:rPr>
              <a:t>-Bus</a:t>
            </a:r>
            <a:r>
              <a:rPr lang="de-DE" sz="2800" spc="-1" dirty="0">
                <a:latin typeface="Arial"/>
              </a:rPr>
              <a:t> (</a:t>
            </a:r>
            <a:r>
              <a:rPr lang="de-DE" sz="2800" spc="-1" dirty="0" err="1">
                <a:latin typeface="Arial"/>
              </a:rPr>
              <a:t>OneWire</a:t>
            </a:r>
            <a:r>
              <a:rPr lang="de-DE" sz="2800" spc="-1" dirty="0">
                <a:latin typeface="Arial"/>
              </a:rPr>
              <a:t>)</a:t>
            </a: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E0200A-0994-450A-AFBE-B5118819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05" y="4471722"/>
            <a:ext cx="4254315" cy="27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1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4AAFD-BF27-4FB9-99EC-996AD555BAF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Der Raspberry Pi ist jetzt grundsätzlich bereit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Jetzt kommt die </a:t>
            </a:r>
            <a:r>
              <a:rPr lang="de-DE" sz="3600" dirty="0" err="1"/>
              <a:t>Enwicklungsumgebung</a:t>
            </a:r>
            <a:endParaRPr lang="de-DE" sz="3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E2A0AB3-F040-47A3-BA0C-A9EA3D970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3470" y="301625"/>
            <a:ext cx="9084705" cy="1262063"/>
          </a:xfrm>
        </p:spPr>
        <p:txBody>
          <a:bodyPr/>
          <a:lstStyle/>
          <a:p>
            <a:r>
              <a:rPr lang="de-DE" spc="-1" dirty="0">
                <a:solidFill>
                  <a:srgbClr val="000000"/>
                </a:solidFill>
              </a:rPr>
              <a:t>Pi-</a:t>
            </a:r>
            <a:r>
              <a:rPr lang="de-DE" spc="-1" dirty="0" err="1">
                <a:solidFill>
                  <a:srgbClr val="000000"/>
                </a:solidFill>
              </a:rPr>
              <a:t>Complete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3915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latin typeface="Arial"/>
              </a:rPr>
              <a:t>VisualStudio 2017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>
                <a:latin typeface="Arial"/>
              </a:rPr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>
                <a:latin typeface="Arial"/>
              </a:rPr>
              <a:t>JetBrains</a:t>
            </a:r>
            <a:r>
              <a:rPr lang="de-DE" sz="2800" spc="-1" dirty="0">
                <a:latin typeface="Arial"/>
              </a:rPr>
              <a:t> Rider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JetBrains</a:t>
            </a:r>
            <a:r>
              <a:rPr lang="de-DE" sz="2800" spc="-1" dirty="0"/>
              <a:t> Rider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Arial"/>
              </a:rPr>
              <a:t>Raspberry Pi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JetBrains</a:t>
            </a:r>
            <a:r>
              <a:rPr lang="de-DE" sz="2800" spc="-1" dirty="0"/>
              <a:t> Rider ???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Mono </a:t>
            </a:r>
            <a:r>
              <a:rPr lang="de-DE" sz="2800" spc="-1" dirty="0" err="1"/>
              <a:t>Develop</a:t>
            </a:r>
            <a:r>
              <a:rPr lang="de-DE" sz="2800" spc="-1" dirty="0"/>
              <a:t> (nur Mono = </a:t>
            </a:r>
            <a:r>
              <a:rPr lang="de-DE" sz="2800" spc="-1" dirty="0" err="1"/>
              <a:t>Full</a:t>
            </a:r>
            <a:r>
              <a:rPr lang="de-DE" sz="2800" spc="-1" dirty="0"/>
              <a:t> Framework V4.5)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89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Projekt erstellen (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Console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File – New – Project – Visual C# / -NET Core –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Console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App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„F5“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Läuft – was muss jetzt getan werden?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450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Edit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csproj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spc="-1" dirty="0">
                <a:solidFill>
                  <a:srgbClr val="000000"/>
                </a:solidFill>
              </a:rPr>
              <a:t>– </a:t>
            </a:r>
            <a:r>
              <a:rPr lang="de-DE" sz="2800" spc="-1" dirty="0" err="1">
                <a:solidFill>
                  <a:srgbClr val="000000"/>
                </a:solidFill>
              </a:rPr>
              <a:t>RuntimeIdentifiers</a:t>
            </a:r>
            <a:r>
              <a:rPr lang="de-DE" sz="2800" spc="-1" dirty="0">
                <a:solidFill>
                  <a:srgbClr val="000000"/>
                </a:solidFill>
              </a:rPr>
              <a:t> hinzufügen</a:t>
            </a: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linux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-arm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3941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dotnet publish –c Release -r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linux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-arm --self-contained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-c Release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Gibt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die Build-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Konfiguration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an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-r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linux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-arm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Zielplattform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--self-contained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Das Framework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wird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lokal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hinzugefügt</a:t>
            </a:r>
            <a:br>
              <a:rPr lang="en-US" sz="2800" spc="-1" dirty="0">
                <a:solidFill>
                  <a:srgbClr val="000000"/>
                </a:solidFill>
                <a:latin typeface="Arial"/>
              </a:rPr>
            </a:br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Keine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Installation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notwendig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5761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Ich</a:t>
            </a:r>
            <a:endParaRPr lang="de-DE" sz="4400" spc="-1" dirty="0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0601F51-80A2-4FF1-9417-CE68627FCD8A}"/>
              </a:ext>
            </a:extLst>
          </p:cNvPr>
          <p:cNvSpPr/>
          <p:nvPr/>
        </p:nvSpPr>
        <p:spPr>
          <a:xfrm>
            <a:off x="822960" y="2274570"/>
            <a:ext cx="10605960" cy="4948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 dirty="0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  <a:latin typeface="Arial"/>
                <a:ea typeface="DejaVu Sans"/>
              </a:rPr>
              <a:t>Automatisierungstechnik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.NET UserGroup Karlsruhe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mail fpf@dotnet-ka.de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</a:rPr>
              <a:t>mobil 0172-7207196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twitter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@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fpf_baden</a:t>
            </a: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spc="-1" dirty="0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VNC Dateiübertragung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Zielordner auf dem Raspberry Pi einstellen !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Programm als ausführbar markieren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chmod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+x </a:t>
            </a:r>
            <a:r>
              <a:rPr lang="de-DE" sz="2800" i="1" spc="-1" dirty="0">
                <a:solidFill>
                  <a:srgbClr val="000000"/>
                </a:solidFill>
                <a:latin typeface="Consolas" panose="020B0609020204030204" pitchFamily="49" charset="0"/>
              </a:rPr>
              <a:t>Programm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Alternativen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Pi freigeben (Samba muss installiert werden)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PC freigeben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322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Projekt-Ordner  anlegen – in 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öffnen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Ansicht - Integriertes Terminal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Im Terminalfenster: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	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dotnet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Code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35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New Solution - .NET Core – </a:t>
            </a:r>
            <a:r>
              <a:rPr lang="de-DE" sz="2800" spc="-1" dirty="0" err="1">
                <a:solidFill>
                  <a:srgbClr val="000000"/>
                </a:solidFill>
              </a:rPr>
              <a:t>Console</a:t>
            </a:r>
            <a:r>
              <a:rPr lang="de-DE" sz="2800" spc="-1" dirty="0">
                <a:solidFill>
                  <a:srgbClr val="000000"/>
                </a:solidFill>
              </a:rPr>
              <a:t> Application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85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700" b="1" spc="-1" dirty="0">
                <a:solidFill>
                  <a:srgbClr val="000000"/>
                </a:solidFill>
              </a:rPr>
              <a:t>Pause</a:t>
            </a:r>
            <a:endParaRPr lang="de-DE" sz="287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798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000" b="1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000" b="1" spc="-1" dirty="0">
                <a:solidFill>
                  <a:srgbClr val="000000"/>
                </a:solidFill>
              </a:rPr>
              <a:t>„F5“ – Läuft – … – doch nicht </a:t>
            </a:r>
            <a:r>
              <a:rPr lang="de-DE" sz="4000" b="1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endParaRPr lang="de-DE" sz="4000" b="1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78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Raspberry Pi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SSH aktivieren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raspi-config</a:t>
            </a: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Debugger </a:t>
            </a:r>
            <a:r>
              <a:rPr lang="en-US" sz="2800" spc="-1" dirty="0" err="1">
                <a:solidFill>
                  <a:srgbClr val="000000"/>
                </a:solidFill>
              </a:rPr>
              <a:t>für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linux</a:t>
            </a:r>
            <a:r>
              <a:rPr lang="en-US" sz="2800" spc="-1" dirty="0">
                <a:solidFill>
                  <a:srgbClr val="000000"/>
                </a:solidFill>
              </a:rPr>
              <a:t>-arm </a:t>
            </a:r>
            <a:r>
              <a:rPr lang="de-DE" sz="2800" spc="-1" dirty="0">
                <a:solidFill>
                  <a:srgbClr val="000000"/>
                </a:solidFill>
              </a:rPr>
              <a:t>installiert (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curl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sSL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https://aka.ms/getvsdbgsh | </a:t>
            </a:r>
            <a:b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bash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stdin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-r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linux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-arm -v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latest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-l ~/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583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Entwicklungsrechner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Visual Studio 2017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</a:rPr>
              <a:t>Nichts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weiter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sz="2800" spc="-1" dirty="0">
              <a:solidFill>
                <a:srgbClr val="000000"/>
              </a:solidFill>
            </a:endParaRP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Windows: </a:t>
            </a:r>
            <a:r>
              <a:rPr lang="de-DE" sz="2800" spc="-1" dirty="0" err="1">
                <a:solidFill>
                  <a:srgbClr val="000000"/>
                </a:solidFill>
              </a:rPr>
              <a:t>PuTTY</a:t>
            </a:r>
            <a:r>
              <a:rPr lang="de-DE" sz="2800" spc="-1" dirty="0">
                <a:solidFill>
                  <a:srgbClr val="000000"/>
                </a:solidFill>
              </a:rPr>
              <a:t> installieren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Neue Konfiguration in </a:t>
            </a:r>
            <a:r>
              <a:rPr lang="de-DE" sz="2800" spc="-1" dirty="0" err="1">
                <a:solidFill>
                  <a:srgbClr val="000000"/>
                </a:solidFill>
              </a:rPr>
              <a:t>launch.json</a:t>
            </a:r>
            <a:r>
              <a:rPr lang="de-DE" sz="2800" spc="-1" dirty="0">
                <a:solidFill>
                  <a:srgbClr val="000000"/>
                </a:solidFill>
              </a:rPr>
              <a:t> erstellen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Rider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Geht NICHT </a:t>
            </a:r>
            <a:r>
              <a:rPr lang="de-DE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     (RIDER-738 Add support </a:t>
            </a:r>
            <a:r>
              <a:rPr lang="de-DE" sz="2800" spc="-1" dirty="0" err="1">
                <a:solidFill>
                  <a:srgbClr val="000000"/>
                </a:solidFill>
              </a:rPr>
              <a:t>for</a:t>
            </a:r>
            <a:r>
              <a:rPr lang="de-DE" sz="2800" spc="-1" dirty="0">
                <a:solidFill>
                  <a:srgbClr val="000000"/>
                </a:solidFill>
              </a:rPr>
              <a:t> remote </a:t>
            </a:r>
            <a:r>
              <a:rPr lang="de-DE" sz="2800" spc="-1" dirty="0" err="1">
                <a:solidFill>
                  <a:srgbClr val="000000"/>
                </a:solidFill>
              </a:rPr>
              <a:t>debugging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8313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/bin/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„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28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630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– SSH </a:t>
            </a:r>
            <a:r>
              <a:rPr lang="de-DE" sz="2800" b="1" spc="-1" dirty="0" err="1">
                <a:solidFill>
                  <a:srgbClr val="000000"/>
                </a:solidFill>
              </a:rPr>
              <a:t>Credentials</a:t>
            </a:r>
            <a:r>
              <a:rPr lang="de-DE" sz="2800" b="1" spc="-1" dirty="0">
                <a:solidFill>
                  <a:srgbClr val="000000"/>
                </a:solidFill>
              </a:rPr>
              <a:t> anlegen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ssh-keygen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-t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-b 2048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Generating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/private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pair.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file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which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save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empty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same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again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identification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/id_rsa.pub.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Copy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ssh-copy-id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RaspPiAddress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id@server's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2800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endParaRPr lang="de-DE" sz="2800" spc="-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646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Windows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c:\\Program Files\\</a:t>
            </a:r>
            <a:r>
              <a:rPr lang="en-US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PuTTY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\\plink.exe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		   "-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pw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 "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</a:t>
            </a:r>
            <a:b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„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66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Bestellt – Da </a:t>
            </a:r>
            <a:r>
              <a:rPr lang="de-DE" sz="4400" spc="-1" dirty="0">
                <a:solidFill>
                  <a:srgbClr val="000000"/>
                </a:solidFill>
                <a:latin typeface="Wingdings"/>
              </a:rPr>
              <a:t></a:t>
            </a:r>
            <a:endParaRPr lang="de-DE" sz="4400" spc="-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96500-89C3-478B-8635-3768FE1CB52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56200" y="1920240"/>
            <a:ext cx="9084600" cy="5190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371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Das WIE ist jetzt geklärt.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Jetzt kommt das WAS !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835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Projektideen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Hardware und das mit dem Löten </a:t>
            </a:r>
          </a:p>
          <a:p>
            <a:endParaRPr lang="de-DE" sz="2800" dirty="0"/>
          </a:p>
          <a:p>
            <a:endParaRPr lang="de-DE" sz="2800" dirty="0"/>
          </a:p>
          <a:p>
            <a:r>
              <a:rPr lang="de-DE" sz="2800" b="1" dirty="0"/>
              <a:t>Hardware aber bitte ohne Löten </a:t>
            </a:r>
          </a:p>
          <a:p>
            <a:endParaRPr lang="de-DE" sz="2800" b="1" dirty="0"/>
          </a:p>
          <a:p>
            <a:endParaRPr lang="de-DE" sz="2800" b="1" dirty="0"/>
          </a:p>
          <a:p>
            <a:r>
              <a:rPr lang="de-DE" sz="2800" b="1" dirty="0"/>
              <a:t>Oder ganz ohne zusätzliche Hardware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72913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Anschluss finden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D51012-1651-41E4-BB57-10C02F01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4" y="1563688"/>
            <a:ext cx="9857131" cy="58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0422" y="301625"/>
            <a:ext cx="10247903" cy="1262063"/>
          </a:xfrm>
        </p:spPr>
        <p:txBody>
          <a:bodyPr/>
          <a:lstStyle/>
          <a:p>
            <a:r>
              <a:rPr lang="de-DE" dirty="0"/>
              <a:t>GPIO – Was ist denn das ?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7F6EF03-2BEB-4A77-88C0-D80BD6DF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8684"/>
            <a:ext cx="12017395" cy="4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Strom und Spannung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Warum 5 Volt und 3,3 Volt?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51762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32012" y="3287209"/>
            <a:ext cx="6461517" cy="21529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13800" b="1" spc="-1" dirty="0">
                <a:solidFill>
                  <a:srgbClr val="000000"/>
                </a:solidFill>
              </a:rPr>
              <a:t>Fragen</a:t>
            </a:r>
            <a:endParaRPr lang="de-DE" sz="287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80417A95-1EF8-421D-93F6-DE0E4758FC66}"/>
              </a:ext>
            </a:extLst>
          </p:cNvPr>
          <p:cNvSpPr/>
          <p:nvPr/>
        </p:nvSpPr>
        <p:spPr>
          <a:xfrm>
            <a:off x="456285" y="2021711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PInvoke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8724F05-AD10-4DB2-851B-EDCFE9592E9C}"/>
              </a:ext>
            </a:extLst>
          </p:cNvPr>
          <p:cNvSpPr/>
          <p:nvPr/>
        </p:nvSpPr>
        <p:spPr>
          <a:xfrm>
            <a:off x="8774625" y="5918521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>
                <a:solidFill>
                  <a:srgbClr val="000000"/>
                </a:solidFill>
              </a:rPr>
              <a:t>3v3 vs. 5V</a:t>
            </a:r>
            <a:endParaRPr lang="de-DE" sz="4000" spc="-1" dirty="0">
              <a:solidFill>
                <a:srgbClr val="000000"/>
              </a:solidFill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B75E7A34-CB4D-46C6-A23E-372385B36BD6}"/>
              </a:ext>
            </a:extLst>
          </p:cNvPr>
          <p:cNvSpPr/>
          <p:nvPr/>
        </p:nvSpPr>
        <p:spPr>
          <a:xfrm>
            <a:off x="1102539" y="5653267"/>
            <a:ext cx="1823927" cy="530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62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3200" spc="-1" dirty="0" err="1">
                <a:solidFill>
                  <a:srgbClr val="000000"/>
                </a:solidFill>
              </a:rPr>
              <a:t>self-contained</a:t>
            </a:r>
            <a:endParaRPr lang="de-DE" sz="40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440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436605"/>
            <a:ext cx="10797480" cy="6255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Mehr Hardware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SD-Karten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Stromversorgung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Zubehör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Erweiterungen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Hardware und das mit dem Löten 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 err="1">
                <a:solidFill>
                  <a:srgbClr val="04617B"/>
                </a:solidFill>
                <a:latin typeface="Source Sans Pro Black"/>
                <a:ea typeface="DejaVu Sans"/>
              </a:rPr>
              <a:t>GrovePi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Mono vs. Core</a:t>
            </a:r>
          </a:p>
          <a:p>
            <a:pPr marL="800280" lvl="1" indent="-342000">
              <a:buClr>
                <a:srgbClr val="04617B"/>
              </a:buClr>
              <a:buFont typeface="Arial"/>
              <a:buChar char="•"/>
            </a:pPr>
            <a:r>
              <a:rPr lang="de-DE" sz="2400" b="1" spc="-1" dirty="0" err="1">
                <a:solidFill>
                  <a:srgbClr val="04617B"/>
                </a:solidFill>
                <a:latin typeface="Source Sans Pro Black"/>
              </a:rPr>
              <a:t>PInvoke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Bits &amp; Bytes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VNC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Autostart, </a:t>
            </a:r>
            <a:r>
              <a:rPr lang="de-DE" sz="2400" b="1" strike="noStrike" spc="-1" dirty="0" err="1">
                <a:solidFill>
                  <a:srgbClr val="04617B"/>
                </a:solidFill>
                <a:latin typeface="Source Sans Pro Black"/>
                <a:ea typeface="DejaVu Sans"/>
              </a:rPr>
              <a:t>Daemon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Ausschalten </a:t>
            </a:r>
            <a:r>
              <a:rPr lang="de-DE" sz="2400" b="1" strike="noStrike" spc="-1" dirty="0">
                <a:solidFill>
                  <a:srgbClr val="04617B"/>
                </a:solidFill>
                <a:latin typeface="Wingdings"/>
                <a:ea typeface="DejaVu Sans"/>
              </a:rPr>
              <a:t></a:t>
            </a: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pc="-1" dirty="0">
                <a:solidFill>
                  <a:srgbClr val="04617B"/>
                </a:solidFill>
                <a:latin typeface="Source Sans Pro Black"/>
              </a:rPr>
              <a:t>Dateifreigabe (Samba)</a:t>
            </a:r>
          </a:p>
          <a:p>
            <a:pPr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- Ampel</a:t>
            </a:r>
            <a:endParaRPr lang="de-DE" sz="2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5V / 3v3 - Wanderer</a:t>
            </a:r>
            <a:endParaRPr lang="de-DE" sz="2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Löten :-/ - 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/>
          <p:nvPr/>
        </p:nvPicPr>
        <p:blipFill>
          <a:blip r:embed="rId2"/>
          <a:stretch/>
        </p:blipFill>
        <p:spPr>
          <a:xfrm>
            <a:off x="2525040" y="1940040"/>
            <a:ext cx="6947280" cy="513072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6277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99040" y="301320"/>
            <a:ext cx="10797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	</a:t>
            </a:r>
            <a:r>
              <a:rPr lang="de-DE" sz="2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</a:t>
            </a:r>
            <a:r>
              <a:rPr lang="de-DE" sz="2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https://sourceforge.net/projects/win32diskimager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Grafik 3"/>
          <p:cNvPicPr/>
          <p:nvPr/>
        </p:nvPicPr>
        <p:blipFill>
          <a:blip r:embed="rId2"/>
          <a:stretch/>
        </p:blipFill>
        <p:spPr>
          <a:xfrm>
            <a:off x="2410200" y="1832040"/>
            <a:ext cx="7176960" cy="538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HDMI-Kabel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Win32 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DiskImager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(Windows)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spc="-1" dirty="0" err="1">
                <a:solidFill>
                  <a:srgbClr val="000000"/>
                </a:solidFill>
                <a:latin typeface="Arial"/>
              </a:rPr>
              <a:t>Enwicklungsumgebung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2" name="Group 3"/>
          <p:cNvGrpSpPr/>
          <p:nvPr/>
        </p:nvGrpSpPr>
        <p:grpSpPr>
          <a:xfrm>
            <a:off x="1389960" y="3026160"/>
            <a:ext cx="9217440" cy="2703600"/>
            <a:chOff x="1389960" y="3026160"/>
            <a:chExt cx="9217440" cy="2703600"/>
          </a:xfrm>
        </p:grpSpPr>
        <p:pic>
          <p:nvPicPr>
            <p:cNvPr id="213" name="Grafik 4"/>
            <p:cNvPicPr/>
            <p:nvPr/>
          </p:nvPicPr>
          <p:blipFill>
            <a:blip r:embed="rId2"/>
            <a:stretch/>
          </p:blipFill>
          <p:spPr>
            <a:xfrm>
              <a:off x="1389960" y="3026160"/>
              <a:ext cx="5661360" cy="270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Grafik 5"/>
            <p:cNvPicPr/>
            <p:nvPr/>
          </p:nvPicPr>
          <p:blipFill>
            <a:blip r:embed="rId3"/>
            <a:stretch/>
          </p:blipFill>
          <p:spPr>
            <a:xfrm>
              <a:off x="7052400" y="3026160"/>
              <a:ext cx="3555000" cy="27036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 dirty="0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Subject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restrictions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4, Microsoft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hereby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grants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royalty-free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worldwide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personal, non-transferable,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assignable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limited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license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install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Embedded System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End Users.</a:t>
            </a: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Distribution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Stand-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alone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must not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advertise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provide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price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otherwise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market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part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item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System.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1046</Words>
  <Application>Microsoft Office PowerPoint</Application>
  <PresentationFormat>Benutzerdefiniert</PresentationFormat>
  <Paragraphs>287</Paragraphs>
  <Slides>40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40</vt:i4>
      </vt:variant>
    </vt:vector>
  </HeadingPairs>
  <TitlesOfParts>
    <vt:vector size="54" baseType="lpstr">
      <vt:lpstr>Arial</vt:lpstr>
      <vt:lpstr>Consolas</vt:lpstr>
      <vt:lpstr>DejaVu Sans</vt:lpstr>
      <vt:lpstr>Source Sans Pro</vt:lpstr>
      <vt:lpstr>Source Sans Pro Black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Pi-Complete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Projektideen</vt:lpstr>
      <vt:lpstr>Anschluss finden</vt:lpstr>
      <vt:lpstr>GPIO – Was ist denn das ?</vt:lpstr>
      <vt:lpstr>Strom und Spannung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67</cp:revision>
  <dcterms:created xsi:type="dcterms:W3CDTF">2018-10-16T22:24:40Z</dcterms:created>
  <dcterms:modified xsi:type="dcterms:W3CDTF">2018-11-03T08:03:37Z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